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0" r:id="rId2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 Moody" initials="KM" lastIdx="35" clrIdx="0"/>
  <p:cmAuthor id="1" name="Norvell, Travis" initials="NT" lastIdx="1" clrIdx="1">
    <p:extLst>
      <p:ext uri="{19B8F6BF-5375-455C-9EA6-DF929625EA0E}">
        <p15:presenceInfo xmlns:p15="http://schemas.microsoft.com/office/powerpoint/2012/main" userId="S-1-5-21-314122457-743516510-1361462980-1263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3A3A3"/>
    <a:srgbClr val="FFEAEC"/>
    <a:srgbClr val="FFD5D4"/>
    <a:srgbClr val="990000"/>
    <a:srgbClr val="FFF5C9"/>
    <a:srgbClr val="FFCC00"/>
    <a:srgbClr val="FFE98B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100" d="100"/>
          <a:sy n="100" d="100"/>
        </p:scale>
        <p:origin x="4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37840" cy="466435"/>
          </a:xfrm>
          <a:prstGeom prst="rect">
            <a:avLst/>
          </a:prstGeom>
        </p:spPr>
        <p:txBody>
          <a:bodyPr vert="horz" lIns="93472" tIns="46736" rIns="93472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6435"/>
          </a:xfrm>
          <a:prstGeom prst="rect">
            <a:avLst/>
          </a:prstGeom>
        </p:spPr>
        <p:txBody>
          <a:bodyPr vert="horz" lIns="93472" tIns="46736" rIns="93472" bIns="46736" rtlCol="0"/>
          <a:lstStyle>
            <a:lvl1pPr algn="r">
              <a:defRPr sz="1200"/>
            </a:lvl1pPr>
          </a:lstStyle>
          <a:p>
            <a:fld id="{B665D249-3778-416A-98C1-6C9215D76C37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3638"/>
            <a:ext cx="4181475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2" tIns="46736" rIns="93472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6"/>
            <a:ext cx="5608320" cy="3660457"/>
          </a:xfrm>
          <a:prstGeom prst="rect">
            <a:avLst/>
          </a:prstGeom>
        </p:spPr>
        <p:txBody>
          <a:bodyPr vert="horz" lIns="93472" tIns="46736" rIns="93472" bIns="4673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7"/>
            <a:ext cx="3037840" cy="466434"/>
          </a:xfrm>
          <a:prstGeom prst="rect">
            <a:avLst/>
          </a:prstGeom>
        </p:spPr>
        <p:txBody>
          <a:bodyPr vert="horz" lIns="93472" tIns="46736" rIns="93472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93472" tIns="46736" rIns="93472" bIns="46736" rtlCol="0" anchor="b"/>
          <a:lstStyle>
            <a:lvl1pPr algn="r">
              <a:defRPr sz="1200"/>
            </a:lvl1pPr>
          </a:lstStyle>
          <a:p>
            <a:fld id="{C315CF0F-7754-451D-81E9-5A14F2A7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2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2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5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6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8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3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CBBA-220A-447C-9114-73FBB77412C7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4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6822106" y="459776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6804423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6754257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6754257" y="539370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3003681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3101103" y="459776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093084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3003681" y="5389200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9884"/>
            <a:ext cx="914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</a:rPr>
              <a:t>Heritage Academy Elementary  (</a:t>
            </a:r>
            <a:r>
              <a:rPr lang="en-US" sz="1200" smtClean="0">
                <a:solidFill>
                  <a:schemeClr val="bg1"/>
                </a:solidFill>
                <a:latin typeface="Arial"/>
                <a:cs typeface="Arial"/>
              </a:rPr>
              <a:t>South Atlanta 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Cluster)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80763" y="4283714"/>
            <a:ext cx="2656447" cy="2415903"/>
            <a:chOff x="1378722" y="4138289"/>
            <a:chExt cx="2646574" cy="4410481"/>
          </a:xfrm>
        </p:grpSpPr>
        <p:sp>
          <p:nvSpPr>
            <p:cNvPr id="38" name="Rounded Rectangle 37"/>
            <p:cNvSpPr/>
            <p:nvPr/>
          </p:nvSpPr>
          <p:spPr>
            <a:xfrm>
              <a:off x="1392623" y="4138289"/>
              <a:ext cx="2632673" cy="1541588"/>
            </a:xfrm>
            <a:prstGeom prst="rect">
              <a:avLst/>
            </a:prstGeom>
            <a:solidFill>
              <a:srgbClr val="FFD5D5"/>
            </a:solidFill>
            <a:ln w="25400" cap="flat" cmpd="sng" algn="ctr">
              <a:solidFill>
                <a:srgbClr val="E3A3A3"/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225"/>
                </a:spcAft>
              </a:pPr>
              <a:endParaRPr lang="en-US" sz="750" b="1" dirty="0">
                <a:solidFill>
                  <a:srgbClr val="000000"/>
                </a:solidFill>
                <a:latin typeface="Arial"/>
                <a:cs typeface="Arial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sz="900" b="1" dirty="0" smtClean="0">
                  <a:solidFill>
                    <a:prstClr val="black"/>
                  </a:solidFill>
                  <a:latin typeface="Arial"/>
                  <a:cs typeface="Arial"/>
                </a:rPr>
                <a:t>Teacher Recruitment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sz="900" b="1" dirty="0" smtClean="0">
                  <a:solidFill>
                    <a:prstClr val="black"/>
                  </a:solidFill>
                  <a:latin typeface="Arial"/>
                  <a:cs typeface="Arial"/>
                </a:rPr>
                <a:t>Teacher Retention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sz="900" b="1" dirty="0" smtClean="0">
                  <a:solidFill>
                    <a:prstClr val="black"/>
                  </a:solidFill>
                  <a:latin typeface="Arial"/>
                  <a:cs typeface="Arial"/>
                </a:rPr>
                <a:t>Teacher Training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sz="900" b="1" dirty="0" smtClean="0">
                  <a:solidFill>
                    <a:prstClr val="black"/>
                  </a:solidFill>
                  <a:latin typeface="Arial"/>
                  <a:cs typeface="Arial"/>
                </a:rPr>
                <a:t>Teacher Leadership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sz="900" b="1" dirty="0" smtClean="0">
                  <a:solidFill>
                    <a:prstClr val="black"/>
                  </a:solidFill>
                  <a:latin typeface="Arial"/>
                  <a:cs typeface="Arial"/>
                </a:rPr>
                <a:t>Teacher Mentoring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sz="900" b="1" dirty="0" smtClean="0">
                  <a:solidFill>
                    <a:prstClr val="black"/>
                  </a:solidFill>
                  <a:latin typeface="Arial"/>
                  <a:cs typeface="Arial"/>
                </a:rPr>
                <a:t>Teacher Recognition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endParaRPr lang="en-US" sz="800" b="1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378722" y="5797874"/>
              <a:ext cx="2632673" cy="130056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rgbClr val="000000"/>
                </a:solidFill>
                <a:latin typeface="Arial"/>
                <a:cs typeface="Arial"/>
              </a:endParaRPr>
            </a:p>
            <a:p>
              <a:pPr marL="171450" indent="-171450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en-US" sz="800" dirty="0" smtClean="0">
                  <a:solidFill>
                    <a:schemeClr val="tx1"/>
                  </a:solidFill>
                  <a:latin typeface="Arial"/>
                  <a:cs typeface="Arial"/>
                </a:rPr>
                <a:t>Audit Resources</a:t>
              </a:r>
            </a:p>
            <a:p>
              <a:pPr marL="171450" indent="-171450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r>
                <a:rPr lang="en-US" sz="800" dirty="0" smtClean="0">
                  <a:solidFill>
                    <a:schemeClr val="tx1"/>
                  </a:solidFill>
                  <a:latin typeface="Arial"/>
                  <a:cs typeface="Arial"/>
                </a:rPr>
                <a:t>School Business Partner Recruitment</a:t>
              </a:r>
            </a:p>
            <a:p>
              <a:pPr marL="171450" indent="-171450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r>
                <a:rPr lang="en-US" sz="800" dirty="0" smtClean="0">
                  <a:solidFill>
                    <a:schemeClr val="tx1"/>
                  </a:solidFill>
                  <a:latin typeface="Arial"/>
                  <a:cs typeface="Arial"/>
                </a:rPr>
                <a:t>Title I &amp; General Budget Allocations</a:t>
              </a:r>
            </a:p>
            <a:p>
              <a:pPr marL="171450" indent="-171450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r>
                <a:rPr lang="en-US" sz="800" dirty="0" smtClean="0">
                  <a:solidFill>
                    <a:schemeClr val="tx1"/>
                  </a:solidFill>
                  <a:latin typeface="Arial"/>
                  <a:cs typeface="Arial"/>
                </a:rPr>
                <a:t>Application for Grants</a:t>
              </a:r>
            </a:p>
            <a:p>
              <a:pPr marL="171450" indent="-171450">
                <a:spcAft>
                  <a:spcPts val="225"/>
                </a:spcAft>
                <a:buFont typeface="Arial" panose="020B0604020202020204" pitchFamily="34" charset="0"/>
                <a:buChar char="•"/>
              </a:pPr>
              <a:endParaRPr lang="en-US" sz="8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 rot="5400000">
              <a:off x="2062468" y="6599844"/>
              <a:ext cx="1279078" cy="261877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vert="vert270"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800" b="1" dirty="0">
                <a:solidFill>
                  <a:prstClr val="black"/>
                </a:solidFill>
                <a:latin typeface="Calibri"/>
              </a:endParaRPr>
            </a:p>
            <a:p>
              <a:pPr>
                <a:defRPr/>
              </a:pPr>
              <a:r>
                <a:rPr lang="en-US" sz="800" b="1" dirty="0" smtClean="0">
                  <a:solidFill>
                    <a:prstClr val="black"/>
                  </a:solidFill>
                  <a:latin typeface="Calibri"/>
                </a:rPr>
                <a:t>Social Emotional Learning</a:t>
              </a:r>
            </a:p>
            <a:p>
              <a:pPr>
                <a:defRPr/>
              </a:pPr>
              <a:r>
                <a:rPr lang="en-US" sz="800" b="1" dirty="0" smtClean="0">
                  <a:solidFill>
                    <a:prstClr val="black"/>
                  </a:solidFill>
                  <a:latin typeface="Calibri"/>
                </a:rPr>
                <a:t>Parental Involvement</a:t>
              </a:r>
            </a:p>
            <a:p>
              <a:pPr>
                <a:defRPr/>
              </a:pPr>
              <a:r>
                <a:rPr lang="en-US" sz="800" b="1" dirty="0" smtClean="0">
                  <a:solidFill>
                    <a:prstClr val="black"/>
                  </a:solidFill>
                  <a:latin typeface="Calibri"/>
                </a:rPr>
                <a:t>Student Enrichment</a:t>
              </a:r>
            </a:p>
            <a:p>
              <a:pPr>
                <a:defRPr/>
              </a:pPr>
              <a:r>
                <a:rPr lang="en-US" sz="800" b="1" dirty="0" smtClean="0">
                  <a:solidFill>
                    <a:prstClr val="black"/>
                  </a:solidFill>
                  <a:latin typeface="Calibri"/>
                </a:rPr>
                <a:t>Community Outreach</a:t>
              </a:r>
              <a:endParaRPr lang="en-US" sz="800" b="1" dirty="0">
                <a:solidFill>
                  <a:prstClr val="black"/>
                </a:solidFill>
                <a:latin typeface="Calibri"/>
              </a:endParaRPr>
            </a:p>
            <a:p>
              <a:pPr>
                <a:defRPr/>
              </a:pPr>
              <a:endParaRPr lang="en-US" sz="80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585038" y="1870652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750445" y="5188328"/>
            <a:ext cx="3421247" cy="7143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 sz="700" dirty="0">
              <a:solidFill>
                <a:sysClr val="windowText" lastClr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740248" y="4281227"/>
            <a:ext cx="3431444" cy="844426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 sz="70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80961" y="2105793"/>
            <a:ext cx="2642494" cy="2086915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Increase Lexile levels grades 1-5</a:t>
            </a:r>
          </a:p>
          <a:p>
            <a:pPr marL="171450" indent="-171450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Building early literacy skills</a:t>
            </a:r>
          </a:p>
          <a:p>
            <a:pPr marL="171450" indent="-171450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Implement STEM enriched curriculum to drive innovative and project based learning</a:t>
            </a:r>
          </a:p>
          <a:p>
            <a:pPr marL="171450" indent="-171450">
              <a:spcAft>
                <a:spcPts val="225"/>
              </a:spcAft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rgbClr val="000000"/>
                </a:solidFill>
                <a:latin typeface="Arial"/>
                <a:cs typeface="Arial"/>
              </a:rPr>
              <a:t>Writing across the curriculum</a:t>
            </a:r>
          </a:p>
          <a:p>
            <a:pPr>
              <a:spcAft>
                <a:spcPts val="225"/>
              </a:spcAft>
            </a:pPr>
            <a:endParaRPr lang="en-US" sz="9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927443" y="1852313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61" name="Rectangle 60"/>
          <p:cNvSpPr/>
          <p:nvPr/>
        </p:nvSpPr>
        <p:spPr>
          <a:xfrm>
            <a:off x="3760735" y="5960423"/>
            <a:ext cx="3410957" cy="77775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 sz="70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64267" y="2093884"/>
            <a:ext cx="3407424" cy="2087864"/>
          </a:xfrm>
          <a:prstGeom prst="rect">
            <a:avLst/>
          </a:prstGeom>
          <a:solidFill>
            <a:srgbClr val="FFF5C9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798015" y="2190976"/>
            <a:ext cx="343825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/>
                <a:cs typeface="Arial"/>
              </a:rPr>
              <a:t>Provide Bright from the Start Pre K program (2 classes)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/>
                <a:cs typeface="Arial"/>
              </a:rPr>
              <a:t>Implement a research based phonics program in grades Pre K – 2</a:t>
            </a:r>
            <a:r>
              <a:rPr lang="en-US" sz="900" baseline="30000" dirty="0" smtClean="0">
                <a:latin typeface="Arial"/>
                <a:cs typeface="Arial"/>
              </a:rPr>
              <a:t>nd</a:t>
            </a:r>
            <a:r>
              <a:rPr lang="en-US" sz="900" dirty="0" smtClean="0">
                <a:latin typeface="Arial"/>
                <a:cs typeface="Arial"/>
              </a:rPr>
              <a:t>. Implement phonics as needed in grades 3 – 5.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/>
                <a:cs typeface="Arial"/>
              </a:rPr>
              <a:t>Diagnose reading levels through the use of STAR Reader universal screener.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/>
                <a:cs typeface="Arial"/>
              </a:rPr>
              <a:t>Promote Accelerated Reader individual student goals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/>
                <a:cs typeface="Arial"/>
              </a:rPr>
              <a:t>On-going STEM professional learning and STEM specific strategies as it relates to the school’s identified STEM focus area.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/>
                <a:cs typeface="Arial"/>
              </a:rPr>
              <a:t> STEM focused extra-curricular activities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/>
                <a:cs typeface="Arial"/>
              </a:rPr>
              <a:t>Implementation of </a:t>
            </a:r>
            <a:r>
              <a:rPr lang="en-US" sz="900" dirty="0" smtClean="0">
                <a:latin typeface="Arial"/>
                <a:cs typeface="Arial"/>
              </a:rPr>
              <a:t>Write Score Writing Curriculum</a:t>
            </a:r>
            <a:r>
              <a:rPr lang="en-US" sz="900" dirty="0" smtClean="0">
                <a:latin typeface="Arial"/>
                <a:cs typeface="Arial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/>
                <a:cs typeface="Arial"/>
              </a:rPr>
              <a:t>I</a:t>
            </a:r>
            <a:r>
              <a:rPr lang="en-US" sz="900" dirty="0" smtClean="0">
                <a:latin typeface="Arial"/>
                <a:cs typeface="Arial"/>
              </a:rPr>
              <a:t>mplementation </a:t>
            </a:r>
            <a:r>
              <a:rPr lang="en-US" sz="900" dirty="0" smtClean="0">
                <a:latin typeface="Arial"/>
                <a:cs typeface="Arial"/>
              </a:rPr>
              <a:t>of </a:t>
            </a:r>
            <a:r>
              <a:rPr lang="en-US" sz="900" dirty="0" err="1" smtClean="0">
                <a:latin typeface="Arial"/>
                <a:cs typeface="Arial"/>
              </a:rPr>
              <a:t>ReadyGEN</a:t>
            </a:r>
            <a:r>
              <a:rPr lang="en-US" sz="900" dirty="0" smtClean="0">
                <a:latin typeface="Arial"/>
                <a:cs typeface="Arial"/>
              </a:rPr>
              <a:t> reading curriculum</a:t>
            </a:r>
            <a:endParaRPr lang="en-US" sz="900" dirty="0" smtClean="0">
              <a:latin typeface="Arial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latin typeface="Arial"/>
              <a:cs typeface="Arial"/>
            </a:endParaRPr>
          </a:p>
          <a:p>
            <a:endParaRPr lang="en-US" sz="1000" dirty="0" smtClean="0">
              <a:latin typeface="Arial"/>
              <a:cs typeface="Arial"/>
            </a:endParaRPr>
          </a:p>
          <a:p>
            <a:pPr algn="ctr"/>
            <a:endParaRPr lang="en-US" sz="1000" i="1" u="sng" dirty="0">
              <a:latin typeface="Arial"/>
              <a:cs typeface="Arial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0990" y="509775"/>
            <a:ext cx="2625038" cy="90634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b="1" dirty="0">
                <a:solidFill>
                  <a:schemeClr val="tx1"/>
                </a:solidFill>
              </a:rPr>
              <a:t>Our Mission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With a caring culture of trust and collaboration, every student will graduate ready for college and career</a:t>
            </a:r>
            <a:r>
              <a:rPr lang="en-US" sz="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800" b="1" dirty="0" smtClean="0">
                <a:solidFill>
                  <a:schemeClr val="tx1"/>
                </a:solidFill>
              </a:rPr>
              <a:t>Our </a:t>
            </a:r>
            <a:r>
              <a:rPr lang="en-US" sz="800" b="1" dirty="0">
                <a:solidFill>
                  <a:schemeClr val="tx1"/>
                </a:solidFill>
              </a:rPr>
              <a:t>Vision</a:t>
            </a:r>
            <a:endParaRPr lang="en-US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A high-performing school district where students love to learn, educators inspire, families engage and the community trusts the system.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199922" y="5250109"/>
            <a:ext cx="367706" cy="32708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531" y="4292575"/>
            <a:ext cx="468279" cy="46827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075" y="6063203"/>
            <a:ext cx="248330" cy="265496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226" y="2652319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49640" y="3024553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Academic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-17838" y="4664514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Talent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Management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699" y="5540735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Systems &amp;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Resources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9779" y="6328699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Culture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62187" y="314759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206866" y="510719"/>
            <a:ext cx="2625038" cy="90540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750" dirty="0">
                <a:solidFill>
                  <a:schemeClr val="tx1"/>
                </a:solidFill>
                <a:latin typeface="Arial"/>
                <a:cs typeface="Arial"/>
              </a:rPr>
              <a:t> To cultivate a universal culture of excellence through collaboration, academic achievement, personal responsibility, respect and a commitment to service</a:t>
            </a:r>
          </a:p>
          <a:p>
            <a:pPr lvl="0" algn="ctr">
              <a:lnSpc>
                <a:spcPct val="110000"/>
              </a:lnSpc>
              <a:defRPr/>
            </a:pPr>
            <a:endParaRPr lang="en-US" sz="750" dirty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750" dirty="0">
                <a:solidFill>
                  <a:schemeClr val="tx1"/>
                </a:solidFill>
                <a:latin typeface="Arial"/>
                <a:cs typeface="Arial"/>
              </a:rPr>
              <a:t>A high-performing cluster where every students graduate with college and career readiness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803865" y="308684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222740" y="512021"/>
            <a:ext cx="2807173" cy="1148043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1150" y="317006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716873" y="1759543"/>
            <a:ext cx="108715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462162" y="2093883"/>
            <a:ext cx="1596578" cy="464678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GMAS: Increase the percentage of students scoring in the proficient and distinguished range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10 – 15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per year.</a:t>
            </a:r>
            <a:endParaRPr lang="en-US" sz="9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9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the percentage of students scoring in the beginning level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all subject areas 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below 25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  <a:endParaRPr lang="en-US" sz="9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9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percentage of students in 3</a:t>
            </a:r>
            <a:r>
              <a:rPr lang="en-US" sz="900" baseline="30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5</a:t>
            </a:r>
            <a:r>
              <a:rPr lang="en-US" sz="900" baseline="30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grades with Lexile scores of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670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920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respectively to 40%. </a:t>
            </a:r>
          </a:p>
          <a:p>
            <a:pPr lvl="0"/>
            <a:endParaRPr lang="en-US" sz="9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 at least 3 grant opportunities to facilitate additional tutorial and STEM opportunities</a:t>
            </a:r>
          </a:p>
          <a:p>
            <a:pPr lvl="0"/>
            <a:endParaRPr lang="en-US" sz="9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 4 or 5 star rating on CCRPI culture rating system</a:t>
            </a:r>
          </a:p>
          <a:p>
            <a:pPr lvl="0"/>
            <a:endParaRPr lang="en-US" sz="9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 80% of students leaving 2</a:t>
            </a:r>
            <a:r>
              <a:rPr lang="en-US" sz="900" baseline="30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are reading at or above grade level</a:t>
            </a:r>
          </a:p>
          <a:p>
            <a:pPr lvl="0"/>
            <a:endParaRPr lang="en-US" sz="9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9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 75% of parents participate in at least 2 APTT meetings per year.</a:t>
            </a:r>
            <a:endParaRPr lang="en-US" sz="9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823557" y="4320344"/>
            <a:ext cx="33235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25" dirty="0" smtClean="0">
                <a:latin typeface="Arial"/>
                <a:cs typeface="Arial"/>
              </a:rPr>
              <a:t>Accept student teachers from local colleges and universities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25" dirty="0" smtClean="0">
                <a:latin typeface="Arial"/>
                <a:cs typeface="Arial"/>
              </a:rPr>
              <a:t>Create a teacher mentor program for teachers new to  Heritage</a:t>
            </a:r>
          </a:p>
          <a:p>
            <a:r>
              <a:rPr lang="en-US" sz="825" dirty="0">
                <a:latin typeface="Arial"/>
                <a:cs typeface="Arial"/>
              </a:rPr>
              <a:t> </a:t>
            </a:r>
            <a:r>
              <a:rPr lang="en-US" sz="825" dirty="0" smtClean="0">
                <a:latin typeface="Arial"/>
                <a:cs typeface="Arial"/>
              </a:rPr>
              <a:t>      Academy and/or new to teaching.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25" dirty="0" smtClean="0">
                <a:latin typeface="Arial"/>
                <a:cs typeface="Arial"/>
              </a:rPr>
              <a:t>Implement district wide teacher career pathways/ leadership initiative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25" dirty="0" smtClean="0">
                <a:latin typeface="Arial"/>
                <a:cs typeface="Arial"/>
              </a:rPr>
              <a:t>Implement PLC’s &amp; offer school level professional learning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US" sz="825" i="1" u="sng" dirty="0" smtClean="0">
              <a:latin typeface="Arial"/>
              <a:cs typeface="Arial"/>
            </a:endParaRPr>
          </a:p>
          <a:p>
            <a:pPr algn="ctr"/>
            <a:endParaRPr lang="en-US" sz="825" i="1" u="sng" dirty="0">
              <a:latin typeface="Arial"/>
              <a:cs typeface="Arial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773681" y="5209049"/>
            <a:ext cx="342593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25" dirty="0" smtClean="0">
                <a:latin typeface="Arial"/>
                <a:cs typeface="Arial"/>
              </a:rPr>
              <a:t>Create committee to arrange for businesses to visit Heritage </a:t>
            </a:r>
          </a:p>
          <a:p>
            <a:r>
              <a:rPr lang="en-US" sz="825" dirty="0">
                <a:latin typeface="Arial"/>
                <a:cs typeface="Arial"/>
              </a:rPr>
              <a:t> </a:t>
            </a:r>
            <a:r>
              <a:rPr lang="en-US" sz="825" dirty="0" smtClean="0">
                <a:latin typeface="Arial"/>
                <a:cs typeface="Arial"/>
              </a:rPr>
              <a:t>      Academy for the purpose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25" dirty="0" smtClean="0">
                <a:latin typeface="Arial"/>
                <a:cs typeface="Arial"/>
              </a:rPr>
              <a:t>Utilize Data to allocate funds. Identify resources already available.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25" dirty="0" smtClean="0">
                <a:latin typeface="Arial"/>
                <a:cs typeface="Arial"/>
              </a:rPr>
              <a:t>Identify &amp; apply for grants that further the mission and vision </a:t>
            </a:r>
            <a:endParaRPr lang="en-US" sz="825" dirty="0">
              <a:latin typeface="Arial"/>
              <a:cs typeface="Arial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823557" y="5998983"/>
            <a:ext cx="3323585" cy="727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25" dirty="0" smtClean="0">
                <a:latin typeface="Arial"/>
                <a:cs typeface="Arial"/>
              </a:rPr>
              <a:t>Implement SEL curriculum 30 min. daily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25" dirty="0" smtClean="0">
                <a:latin typeface="Arial"/>
                <a:cs typeface="Arial"/>
              </a:rPr>
              <a:t>Implement Academic Parent Teacher Teams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25" dirty="0" smtClean="0">
                <a:latin typeface="Arial"/>
                <a:cs typeface="Arial"/>
              </a:rPr>
              <a:t>Identify community members to mentor students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25" dirty="0" smtClean="0">
                <a:latin typeface="Arial"/>
                <a:cs typeface="Arial"/>
              </a:rPr>
              <a:t>Establish STEM based extra-curricular activities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25" dirty="0">
              <a:latin typeface="Arial"/>
              <a:cs typeface="Arial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954428" y="1507129"/>
            <a:ext cx="297709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Signature Program: </a:t>
            </a:r>
            <a:r>
              <a:rPr lang="en-US" sz="825" b="1" dirty="0" smtClean="0">
                <a:latin typeface="Arial"/>
                <a:cs typeface="Arial"/>
              </a:rPr>
              <a:t>__STEM_______________________</a:t>
            </a:r>
            <a:endParaRPr lang="en-US" sz="825" b="1" dirty="0">
              <a:latin typeface="Arial"/>
              <a:cs typeface="Arial"/>
            </a:endParaRPr>
          </a:p>
        </p:txBody>
      </p:sp>
      <p:sp>
        <p:nvSpPr>
          <p:cNvPr id="81" name="Right Arrow 80"/>
          <p:cNvSpPr/>
          <p:nvPr/>
        </p:nvSpPr>
        <p:spPr>
          <a:xfrm rot="16200000">
            <a:off x="8134243" y="1495424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5878774" y="770393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2886152" y="768215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69793" y="513860"/>
            <a:ext cx="27601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The mission of Heritage Academy Elementary School is to provide all students with a differentiated, impactful, and rigorous curriculum in a safe, clean, and supportive environment that promotes self-discipline, motivation, and excellence in learning.</a:t>
            </a:r>
          </a:p>
          <a:p>
            <a:r>
              <a:rPr lang="en-US" sz="700" dirty="0" smtClean="0"/>
              <a:t>The vision of Heritage Academy Elementary School is to become a school that equips all students for the demands and opportunities of the twenty-first century.  We are striving to build a community of excellent readers, dynamic mathematicians, critical thinkers, and responsible citizens dedicated to making our community a better place to live.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6937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24224</TotalTime>
  <Words>586</Words>
  <Application>Microsoft Office PowerPoint</Application>
  <PresentationFormat>Letter Paper (8.5x11 in)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>Harvey, Trennis</cp:lastModifiedBy>
  <cp:revision>298</cp:revision>
  <cp:lastPrinted>2016-12-01T19:28:29Z</cp:lastPrinted>
  <dcterms:created xsi:type="dcterms:W3CDTF">2015-11-10T14:08:41Z</dcterms:created>
  <dcterms:modified xsi:type="dcterms:W3CDTF">2019-06-05T13:20:29Z</dcterms:modified>
</cp:coreProperties>
</file>